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4"/>
  </p:sldMasterIdLst>
  <p:handoutMasterIdLst>
    <p:handoutMasterId r:id="rId10"/>
  </p:handoutMasterIdLst>
  <p:sldIdLst>
    <p:sldId id="257" r:id="rId5"/>
    <p:sldId id="258" r:id="rId6"/>
    <p:sldId id="260" r:id="rId7"/>
    <p:sldId id="261" r:id="rId8"/>
    <p:sldId id="259" r:id="rId9"/>
  </p:sldIdLst>
  <p:sldSz cx="12192000" cy="6858000"/>
  <p:notesSz cx="6797675" cy="992663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6">
          <p15:clr>
            <a:srgbClr val="A4A3A4"/>
          </p15:clr>
        </p15:guide>
        <p15:guide id="2" pos="214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5DA9DD"/>
    <a:srgbClr val="4267B2"/>
    <a:srgbClr val="FEF3D4"/>
    <a:srgbClr val="F8E08E"/>
    <a:srgbClr val="E8303B"/>
    <a:srgbClr val="383333"/>
    <a:srgbClr val="C26E68"/>
    <a:srgbClr val="0099D2"/>
    <a:srgbClr val="ED1C24"/>
    <a:srgbClr val="EF412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3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08" autoAdjust="0"/>
    <p:restoredTop sz="94660"/>
  </p:normalViewPr>
  <p:slideViewPr>
    <p:cSldViewPr snapToGrid="0" snapToObjects="1">
      <p:cViewPr varScale="1">
        <p:scale>
          <a:sx n="73" d="100"/>
          <a:sy n="73" d="100"/>
        </p:scale>
        <p:origin x="768" y="54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 snapToGrid="0" snapToObjects="1">
      <p:cViewPr varScale="1">
        <p:scale>
          <a:sx n="60" d="100"/>
          <a:sy n="60" d="100"/>
        </p:scale>
        <p:origin x="2538" y="90"/>
      </p:cViewPr>
      <p:guideLst>
        <p:guide orient="horz" pos="3126"/>
        <p:guide pos="2141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viewProps" Target="view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presProps" Target="presProps.xml"/><Relationship Id="rId5" Type="http://schemas.openxmlformats.org/officeDocument/2006/relationships/slide" Target="slides/slide1.xml"/><Relationship Id="rId10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A625521-94A0-460B-B873-2E433DA52D80}" type="datetimeFigureOut">
              <a:rPr lang="en-GB" smtClean="0"/>
              <a:t>23/07/2019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28163"/>
            <a:ext cx="2946400" cy="4968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DFDDCCF-4F6E-433A-B627-E700498FE5D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2699681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Relationship Id="rId4" Type="http://schemas.openxmlformats.org/officeDocument/2006/relationships/image" Target="../media/image4.png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itle with 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-93306"/>
            <a:ext cx="12192000" cy="68580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50459" y="1600202"/>
            <a:ext cx="10691084" cy="4525963"/>
          </a:xfrm>
        </p:spPr>
        <p:txBody>
          <a:bodyPr vert="eaVert"/>
          <a:lstStyle>
            <a:lvl1pPr>
              <a:defRPr>
                <a:latin typeface="Raleway" panose="020B0503030101060003" pitchFamily="34" charset="0"/>
              </a:defRPr>
            </a:lvl1pPr>
            <a:lvl2pPr>
              <a:defRPr>
                <a:latin typeface="Raleway" panose="020B0503030101060003" pitchFamily="34" charset="0"/>
              </a:defRPr>
            </a:lvl2pPr>
            <a:lvl3pPr>
              <a:defRPr>
                <a:latin typeface="Raleway" panose="020B0503030101060003" pitchFamily="34" charset="0"/>
              </a:defRPr>
            </a:lvl3pPr>
            <a:lvl4pPr>
              <a:defRPr>
                <a:latin typeface="Raleway" panose="020B0503030101060003" pitchFamily="34" charset="0"/>
              </a:defRPr>
            </a:lvl4pPr>
            <a:lvl5pPr>
              <a:defRPr>
                <a:latin typeface="Raleway" panose="020B0503030101060003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/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Franklin Gothic Book" panose="020B0503020102020204" pitchFamily="34" charset="0"/>
              </a:defRPr>
            </a:lvl1pPr>
            <a:lvl2pPr>
              <a:defRPr>
                <a:latin typeface="Franklin Gothic Book" panose="020B0503020102020204" pitchFamily="34" charset="0"/>
              </a:defRPr>
            </a:lvl2pPr>
            <a:lvl3pPr>
              <a:defRPr>
                <a:latin typeface="Franklin Gothic Book" panose="020B0503020102020204" pitchFamily="34" charset="0"/>
              </a:defRPr>
            </a:lvl3pPr>
            <a:lvl4pPr>
              <a:defRPr>
                <a:latin typeface="Franklin Gothic Book" panose="020B0503020102020204" pitchFamily="34" charset="0"/>
              </a:defRPr>
            </a:lvl4pPr>
            <a:lvl5pPr>
              <a:defRPr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4" name="Picture 13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 hasCustomPrompt="1"/>
          </p:nvPr>
        </p:nvSpPr>
        <p:spPr>
          <a:xfrm>
            <a:off x="914400" y="2130427"/>
            <a:ext cx="10363200" cy="1470025"/>
          </a:xfrm>
        </p:spPr>
        <p:txBody>
          <a:bodyPr/>
          <a:lstStyle>
            <a:lvl1pPr>
              <a:defRPr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AU" dirty="0" smtClean="0"/>
              <a:t>CLICK TO ENTER TITLE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 hasCustomPrompt="1"/>
          </p:nvPr>
        </p:nvSpPr>
        <p:spPr>
          <a:xfrm>
            <a:off x="1828800" y="3886200"/>
            <a:ext cx="8534400" cy="1752600"/>
          </a:xfrm>
        </p:spPr>
        <p:txBody>
          <a:bodyPr>
            <a:normAutofit/>
          </a:bodyPr>
          <a:lstStyle>
            <a:lvl1pPr marL="0" indent="0" algn="ctr">
              <a:buNone/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AU" dirty="0" smtClean="0"/>
              <a:t>Click to enter presenter name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12416" y="108843"/>
            <a:ext cx="3967168" cy="1912742"/>
          </a:xfrm>
          <a:prstGeom prst="rect">
            <a:avLst/>
          </a:prstGeom>
        </p:spPr>
      </p:pic>
      <p:pic>
        <p:nvPicPr>
          <p:cNvPr id="9" name="Picture 8"/>
          <p:cNvPicPr>
            <a:picLocks noChangeAspect="1"/>
          </p:cNvPicPr>
          <p:nvPr userDrawn="1"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80" y="274639"/>
            <a:ext cx="10691040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0480" y="1600202"/>
            <a:ext cx="10691040" cy="4525963"/>
          </a:xfrm>
        </p:spPr>
        <p:txBody>
          <a:bodyPr/>
          <a:lstStyle>
            <a:lvl1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914400" y="4406902"/>
            <a:ext cx="10363200" cy="1362075"/>
          </a:xfrm>
        </p:spPr>
        <p:txBody>
          <a:bodyPr anchor="t"/>
          <a:lstStyle>
            <a:lvl1pPr algn="l">
              <a:defRPr sz="4000" b="1" cap="all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4400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563864" y="274639"/>
            <a:ext cx="11064273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63863" y="1600202"/>
            <a:ext cx="5115611" cy="4525963"/>
          </a:xfrm>
        </p:spPr>
        <p:txBody>
          <a:bodyPr/>
          <a:lstStyle>
            <a:lvl1pPr>
              <a:defRPr sz="2800">
                <a:latin typeface="Franklin Gothic Book" panose="020B0503020102020204" pitchFamily="34" charset="0"/>
              </a:defRPr>
            </a:lvl1pPr>
            <a:lvl2pPr>
              <a:defRPr sz="2400">
                <a:latin typeface="Franklin Gothic Book" panose="020B0503020102020204" pitchFamily="34" charset="0"/>
              </a:defRPr>
            </a:lvl2pPr>
            <a:lvl3pPr>
              <a:defRPr sz="2000">
                <a:latin typeface="Franklin Gothic Book" panose="020B0503020102020204" pitchFamily="34" charset="0"/>
              </a:defRPr>
            </a:lvl3pPr>
            <a:lvl4pPr>
              <a:defRPr sz="1800">
                <a:latin typeface="Franklin Gothic Book" panose="020B0503020102020204" pitchFamily="34" charset="0"/>
              </a:defRPr>
            </a:lvl4pPr>
            <a:lvl5pPr>
              <a:defRPr sz="1800"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43336" y="1600202"/>
            <a:ext cx="5384800" cy="4525963"/>
          </a:xfrm>
        </p:spPr>
        <p:txBody>
          <a:bodyPr/>
          <a:lstStyle>
            <a:lvl1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18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7655" y="1535114"/>
            <a:ext cx="511772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7655" y="2174875"/>
            <a:ext cx="511772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52510" y="1535114"/>
            <a:ext cx="5389033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052510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50459" y="274639"/>
            <a:ext cx="10691084" cy="1143000"/>
          </a:xfrm>
        </p:spPr>
        <p:txBody>
          <a:bodyPr>
            <a:normAutofit/>
          </a:bodyPr>
          <a:lstStyle>
            <a:lvl1pPr>
              <a:defRPr sz="4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797297" y="273050"/>
            <a:ext cx="3729368" cy="1162051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2671" y="273053"/>
            <a:ext cx="6815667" cy="5853113"/>
          </a:xfrm>
        </p:spPr>
        <p:txBody>
          <a:bodyPr/>
          <a:lstStyle>
            <a:lvl1pPr>
              <a:defRPr sz="32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>
              <a:defRPr sz="2800">
                <a:solidFill>
                  <a:srgbClr val="383333"/>
                </a:solidFill>
                <a:latin typeface="Franklin Gothic Book" panose="020B0503020102020204" pitchFamily="34" charset="0"/>
              </a:defRPr>
            </a:lvl2pPr>
            <a:lvl3pPr>
              <a:defRPr sz="2400">
                <a:solidFill>
                  <a:srgbClr val="383333"/>
                </a:solidFill>
                <a:latin typeface="Franklin Gothic Book" panose="020B0503020102020204" pitchFamily="34" charset="0"/>
              </a:defRPr>
            </a:lvl3pPr>
            <a:lvl4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4pPr>
            <a:lvl5pPr>
              <a:defRPr sz="2000">
                <a:solidFill>
                  <a:srgbClr val="383333"/>
                </a:solidFill>
                <a:latin typeface="Franklin Gothic Book" panose="020B0503020102020204" pitchFamily="34" charset="0"/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97297" y="1435103"/>
            <a:ext cx="3729368" cy="46910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72296" y="6111995"/>
            <a:ext cx="12347682" cy="746005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 hasCustomPrompt="1"/>
          </p:nvPr>
        </p:nvSpPr>
        <p:spPr>
          <a:xfrm>
            <a:off x="2438400" y="4800601"/>
            <a:ext cx="7315200" cy="566739"/>
          </a:xfrm>
        </p:spPr>
        <p:txBody>
          <a:bodyPr anchor="b"/>
          <a:lstStyle>
            <a:lvl1pPr algn="l">
              <a:defRPr sz="2000" b="1">
                <a:solidFill>
                  <a:srgbClr val="E8303B"/>
                </a:solidFill>
                <a:latin typeface="Franklin Gothic Book" panose="020B0503020102020204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438400" y="612775"/>
            <a:ext cx="7315200" cy="4114800"/>
          </a:xfrm>
        </p:spPr>
        <p:txBody>
          <a:bodyPr/>
          <a:lstStyle>
            <a:lvl1pPr marL="0" indent="0">
              <a:buNone/>
              <a:defRPr sz="3200">
                <a:latin typeface="Franklin Gothic Book" panose="020B0503020102020204" pitchFamily="34" charset="0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438400" y="5367339"/>
            <a:ext cx="7315200" cy="804863"/>
          </a:xfrm>
        </p:spPr>
        <p:txBody>
          <a:bodyPr/>
          <a:lstStyle>
            <a:lvl1pPr marL="0" indent="0">
              <a:buNone/>
              <a:defRPr sz="1400">
                <a:solidFill>
                  <a:srgbClr val="383333"/>
                </a:solidFill>
                <a:latin typeface="Franklin Gothic Book" panose="020B0503020102020204" pitchFamily="34" charset="0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pic>
        <p:nvPicPr>
          <p:cNvPr id="9" name="Picture 8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30156" y="6111995"/>
            <a:ext cx="4331688" cy="84684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600" y="274639"/>
            <a:ext cx="109728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600202"/>
            <a:ext cx="109728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165600" y="6356352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737600" y="6356352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22206DA-4705-844F-8F0B-F43945BCDB13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5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6" r:id="rId8"/>
    <p:sldLayoutId id="2147483657" r:id="rId9"/>
    <p:sldLayoutId id="2147483658" r:id="rId10"/>
    <p:sldLayoutId id="2147483660" r:id="rId11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000" b="1" kern="1200">
          <a:solidFill>
            <a:srgbClr val="E8303B"/>
          </a:solidFill>
          <a:latin typeface="Franklin Gothic Book" panose="020B0503020102020204" pitchFamily="34" charset="0"/>
          <a:ea typeface="+mj-ea"/>
          <a:cs typeface="Arial" pitchFamily="34" charset="0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rgbClr val="383333"/>
          </a:solidFill>
          <a:latin typeface="Franklin Gothic Book" panose="020B0503020102020204" pitchFamily="34" charset="0"/>
          <a:ea typeface="+mn-ea"/>
          <a:cs typeface="Arial" pitchFamily="34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Prize presentation: </a:t>
            </a:r>
            <a:r>
              <a:rPr lang="en-GB" dirty="0"/>
              <a:t>IAS/ANRS Lange/Van </a:t>
            </a:r>
            <a:r>
              <a:rPr lang="en-GB" dirty="0" err="1"/>
              <a:t>Tongeren</a:t>
            </a:r>
            <a:r>
              <a:rPr lang="en-GB" dirty="0"/>
              <a:t> Prizes for Young Investigators – Annual Prizes</a:t>
            </a:r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132265" y="4663751"/>
            <a:ext cx="266777" cy="266777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5372080" y="4629262"/>
            <a:ext cx="1849352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dirty="0">
                <a:solidFill>
                  <a:schemeClr val="tx1">
                    <a:lumMod val="85000"/>
                    <a:lumOff val="15000"/>
                  </a:schemeClr>
                </a:solidFill>
              </a:rPr>
              <a:t>@</a:t>
            </a:r>
            <a:r>
              <a:rPr lang="en-US" dirty="0" err="1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IAS_conference</a:t>
            </a:r>
            <a:endParaRPr lang="en-US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sp>
        <p:nvSpPr>
          <p:cNvPr id="8" name="Subtitle 2"/>
          <p:cNvSpPr txBox="1">
            <a:spLocks/>
          </p:cNvSpPr>
          <p:nvPr/>
        </p:nvSpPr>
        <p:spPr>
          <a:xfrm>
            <a:off x="1981200" y="5167746"/>
            <a:ext cx="8534400" cy="54314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rgbClr val="383333"/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1pPr>
            <a:lvl2pPr marL="457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2pPr>
            <a:lvl3pPr marL="914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3pPr>
            <a:lvl4pPr marL="1371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4pPr>
            <a:lvl5pPr marL="18288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Franklin Gothic Book" panose="020B0503020102020204" pitchFamily="34" charset="0"/>
                <a:ea typeface="+mn-ea"/>
                <a:cs typeface="Arial" pitchFamily="34" charset="0"/>
              </a:defRPr>
            </a:lvl5pPr>
            <a:lvl6pPr marL="22860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457200" rtl="0" eaLnBrk="1" latinLnBrk="0" hangingPunct="1">
              <a:spcBef>
                <a:spcPct val="20000"/>
              </a:spcBef>
              <a:buFont typeface="Arial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1400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Share your thoughts on this presentation with </a:t>
            </a:r>
            <a:r>
              <a:rPr lang="en-US" sz="2000" b="1" dirty="0" smtClean="0">
                <a:solidFill>
                  <a:srgbClr val="FF0000"/>
                </a:solidFill>
              </a:rPr>
              <a:t>#IAS2019</a:t>
            </a:r>
          </a:p>
        </p:txBody>
      </p:sp>
    </p:spTree>
    <p:extLst>
      <p:ext uri="{BB962C8B-B14F-4D97-AF65-F5344CB8AC3E}">
        <p14:creationId xmlns:p14="http://schemas.microsoft.com/office/powerpoint/2010/main" val="3565225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IAS/ANRS Lange/Van </a:t>
            </a:r>
            <a:r>
              <a:rPr lang="en-GB" dirty="0" err="1"/>
              <a:t>Tongeren</a:t>
            </a:r>
            <a:r>
              <a:rPr lang="en-GB" dirty="0"/>
              <a:t> Prizes for Young Investigators – Annual </a:t>
            </a:r>
            <a:r>
              <a:rPr lang="en-GB" dirty="0" smtClean="0"/>
              <a:t>Prizes: Track A Basic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25619"/>
            <a:ext cx="10972800" cy="1828798"/>
          </a:xfrm>
        </p:spPr>
        <p:txBody>
          <a:bodyPr>
            <a:normAutofit/>
          </a:bodyPr>
          <a:lstStyle/>
          <a:p>
            <a:r>
              <a:rPr lang="en-GB" b="1" dirty="0"/>
              <a:t>Stéphane</a:t>
            </a:r>
            <a:r>
              <a:rPr lang="en-GB" b="1" dirty="0" smtClean="0"/>
              <a:t> </a:t>
            </a:r>
            <a:r>
              <a:rPr lang="en-GB" b="1" dirty="0"/>
              <a:t>Isnard</a:t>
            </a:r>
          </a:p>
          <a:p>
            <a:pPr lvl="1"/>
            <a:r>
              <a:rPr lang="en-GB" sz="3200" dirty="0"/>
              <a:t>Relevance of Reg3α and I-FABP on microbial translocation, inflammation and reservoir size in people living with HIV </a:t>
            </a:r>
            <a:endParaRPr lang="en-GB" sz="3200" dirty="0" smtClean="0"/>
          </a:p>
        </p:txBody>
      </p:sp>
    </p:spTree>
    <p:extLst>
      <p:ext uri="{BB962C8B-B14F-4D97-AF65-F5344CB8AC3E}">
        <p14:creationId xmlns:p14="http://schemas.microsoft.com/office/powerpoint/2010/main" val="6621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IAS/ANRS Lange/Van </a:t>
            </a:r>
            <a:r>
              <a:rPr lang="en-GB" dirty="0" err="1"/>
              <a:t>Tongeren</a:t>
            </a:r>
            <a:r>
              <a:rPr lang="en-GB" dirty="0"/>
              <a:t> Prizes for Young Investigators – Annual </a:t>
            </a:r>
            <a:r>
              <a:rPr lang="en-GB" dirty="0" smtClean="0"/>
              <a:t>Prizes: Track B Clinical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25619"/>
            <a:ext cx="10972800" cy="1828798"/>
          </a:xfrm>
        </p:spPr>
        <p:txBody>
          <a:bodyPr>
            <a:normAutofit fontScale="92500" lnSpcReduction="20000"/>
          </a:bodyPr>
          <a:lstStyle/>
          <a:p>
            <a:r>
              <a:rPr lang="en-GB" b="1" dirty="0"/>
              <a:t>Faith Moyo</a:t>
            </a:r>
          </a:p>
          <a:p>
            <a:pPr lvl="1"/>
            <a:r>
              <a:rPr lang="en-GB" sz="3500" dirty="0"/>
              <a:t>Characterizing viral load burden among HIV-infected women at time of delivery: Findings from four tertiary obstetric units in Gauteng, South Africa </a:t>
            </a:r>
          </a:p>
        </p:txBody>
      </p:sp>
    </p:spTree>
    <p:extLst>
      <p:ext uri="{BB962C8B-B14F-4D97-AF65-F5344CB8AC3E}">
        <p14:creationId xmlns:p14="http://schemas.microsoft.com/office/powerpoint/2010/main" val="3277804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IAS/ANRS Lange/Van </a:t>
            </a:r>
            <a:r>
              <a:rPr lang="en-GB" dirty="0" err="1"/>
              <a:t>Tongeren</a:t>
            </a:r>
            <a:r>
              <a:rPr lang="en-GB" dirty="0"/>
              <a:t> Prizes for Young Investigators – Annual </a:t>
            </a:r>
            <a:r>
              <a:rPr lang="en-GB" dirty="0" smtClean="0"/>
              <a:t>Prizes: Track C Prevention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25619"/>
            <a:ext cx="10972800" cy="1828798"/>
          </a:xfrm>
        </p:spPr>
        <p:txBody>
          <a:bodyPr>
            <a:noAutofit/>
          </a:bodyPr>
          <a:lstStyle/>
          <a:p>
            <a:r>
              <a:rPr lang="en-GB" b="1" dirty="0"/>
              <a:t>Matthew Spinelli</a:t>
            </a:r>
          </a:p>
          <a:p>
            <a:pPr lvl="1"/>
            <a:r>
              <a:rPr lang="en-GB" sz="3200" dirty="0"/>
              <a:t>Homelessness at diagnosis is the strongest predictor of death among persons with HIV in a population-based study of a U.S. city </a:t>
            </a:r>
          </a:p>
        </p:txBody>
      </p:sp>
    </p:spTree>
    <p:extLst>
      <p:ext uri="{BB962C8B-B14F-4D97-AF65-F5344CB8AC3E}">
        <p14:creationId xmlns:p14="http://schemas.microsoft.com/office/powerpoint/2010/main" val="324859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IAS/ANRS Lange/Van </a:t>
            </a:r>
            <a:r>
              <a:rPr lang="en-GB" dirty="0" err="1"/>
              <a:t>Tongeren</a:t>
            </a:r>
            <a:r>
              <a:rPr lang="en-GB" dirty="0"/>
              <a:t> Prizes for Young Investigators – Annual </a:t>
            </a:r>
            <a:r>
              <a:rPr lang="en-GB" dirty="0" smtClean="0"/>
              <a:t>Prizes: Track D Social, Behavioural and Implementation Science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2725618"/>
            <a:ext cx="10972800" cy="2118943"/>
          </a:xfrm>
        </p:spPr>
        <p:txBody>
          <a:bodyPr>
            <a:noAutofit/>
          </a:bodyPr>
          <a:lstStyle/>
          <a:p>
            <a:r>
              <a:rPr lang="en-GB" b="1" dirty="0"/>
              <a:t>Carrie Lyons </a:t>
            </a:r>
          </a:p>
          <a:p>
            <a:pPr lvl="1"/>
            <a:r>
              <a:rPr lang="en-GB" sz="3200" dirty="0"/>
              <a:t>Utilizing individual level data to characterize the relationship between HIV infection and the legal context of sex work across 10 countries in sub Saharan Africa </a:t>
            </a:r>
          </a:p>
        </p:txBody>
      </p:sp>
    </p:spTree>
    <p:extLst>
      <p:ext uri="{BB962C8B-B14F-4D97-AF65-F5344CB8AC3E}">
        <p14:creationId xmlns:p14="http://schemas.microsoft.com/office/powerpoint/2010/main" val="3668779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AIDS 2016_Templat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Presentation2" id="{ADBD3347-1A0F-45F0-B4B5-B886B317FA11}" vid="{2289ECF3-0365-4EFC-8344-95011E66FDF4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07DBAA90E22385478969857F2C0C25FE" ma:contentTypeVersion="8" ma:contentTypeDescription="Create a new document." ma:contentTypeScope="" ma:versionID="d89ca9369eec8feec44ab652dfa80f92">
  <xsd:schema xmlns:xsd="http://www.w3.org/2001/XMLSchema" xmlns:xs="http://www.w3.org/2001/XMLSchema" xmlns:p="http://schemas.microsoft.com/office/2006/metadata/properties" xmlns:ns2="3d620d29-0ac5-4f00-a70c-a4e0f2fe31b4" xmlns:ns3="250929fa-9806-4449-af20-7947085fa170" targetNamespace="http://schemas.microsoft.com/office/2006/metadata/properties" ma:root="true" ma:fieldsID="9f276d0aa9e0d501554af9690fd400c8" ns2:_="" ns3:_="">
    <xsd:import namespace="3d620d29-0ac5-4f00-a70c-a4e0f2fe31b4"/>
    <xsd:import namespace="250929fa-9806-4449-af20-7947085fa170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3:SharedWithUsers" minOccurs="0"/>
                <xsd:element ref="ns3:SharedWithDetails" minOccurs="0"/>
                <xsd:element ref="ns2:MediaServiceAutoTags" minOccurs="0"/>
                <xsd:element ref="ns2:MediaServiceOCR" minOccurs="0"/>
                <xsd:element ref="ns2:MediaServiceGenerationTime" minOccurs="0"/>
                <xsd:element ref="ns2:MediaServiceEventHashCod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3d620d29-0ac5-4f00-a70c-a4e0f2fe31b4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AutoTags" ma:index="12" nillable="true" ma:displayName="Tags" ma:internalName="MediaServiceAutoTags" ma:readOnly="true">
      <xsd:simpleType>
        <xsd:restriction base="dms:Text"/>
      </xsd:simpleType>
    </xsd:element>
    <xsd:element name="MediaServiceOCR" ma:index="13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4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5" nillable="true" ma:displayName="MediaServiceEventHashCode" ma:hidden="true" ma:internalName="MediaServiceEventHashCod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50929fa-9806-4449-af20-7947085fa170" elementFormDefault="qualified">
    <xsd:import namespace="http://schemas.microsoft.com/office/2006/documentManagement/types"/>
    <xsd:import namespace="http://schemas.microsoft.com/office/infopath/2007/PartnerControls"/>
    <xsd:element name="SharedWithUsers" ma:index="10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1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E5BAE431-61E4-42B8-81C5-D0DCBA773EF7}">
  <ds:schemaRefs>
    <ds:schemaRef ds:uri="http://schemas.microsoft.com/office/2006/metadata/properties"/>
    <ds:schemaRef ds:uri="http://purl.org/dc/terms/"/>
    <ds:schemaRef ds:uri="http://schemas.microsoft.com/office/2006/documentManagement/types"/>
    <ds:schemaRef ds:uri="http://purl.org/dc/dcmitype/"/>
    <ds:schemaRef ds:uri="250929fa-9806-4449-af20-7947085fa170"/>
    <ds:schemaRef ds:uri="3d620d29-0ac5-4f00-a70c-a4e0f2fe31b4"/>
    <ds:schemaRef ds:uri="http://purl.org/dc/elements/1.1/"/>
    <ds:schemaRef ds:uri="http://schemas.microsoft.com/office/infopath/2007/PartnerControls"/>
    <ds:schemaRef ds:uri="http://schemas.openxmlformats.org/package/2006/metadata/core-properties"/>
    <ds:schemaRef ds:uri="http://www.w3.org/XML/1998/namespace"/>
  </ds:schemaRefs>
</ds:datastoreItem>
</file>

<file path=customXml/itemProps2.xml><?xml version="1.0" encoding="utf-8"?>
<ds:datastoreItem xmlns:ds="http://schemas.openxmlformats.org/officeDocument/2006/customXml" ds:itemID="{E4453962-D7E3-40B8-9980-6FAA1A27F47E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F06DC8CA-86E4-4F5A-8814-91A829405CF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3d620d29-0ac5-4f00-a70c-a4e0f2fe31b4"/>
    <ds:schemaRef ds:uri="250929fa-9806-4449-af20-7947085fa17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AIDS2016_template</Template>
  <TotalTime>15157</TotalTime>
  <Words>184</Words>
  <Application>Microsoft Office PowerPoint</Application>
  <PresentationFormat>Widescreen</PresentationFormat>
  <Paragraphs>15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0" baseType="lpstr">
      <vt:lpstr>Arial</vt:lpstr>
      <vt:lpstr>Calibri</vt:lpstr>
      <vt:lpstr>Franklin Gothic Book</vt:lpstr>
      <vt:lpstr>Raleway</vt:lpstr>
      <vt:lpstr>AIDS 2016_Template</vt:lpstr>
      <vt:lpstr>Prize presentation: IAS/ANRS Lange/Van Tongeren Prizes for Young Investigators – Annual Prizes</vt:lpstr>
      <vt:lpstr>IAS/ANRS Lange/Van Tongeren Prizes for Young Investigators – Annual Prizes: Track A Basic Science</vt:lpstr>
      <vt:lpstr>IAS/ANRS Lange/Van Tongeren Prizes for Young Investigators – Annual Prizes: Track B Clinical Science</vt:lpstr>
      <vt:lpstr>IAS/ANRS Lange/Van Tongeren Prizes for Young Investigators – Annual Prizes: Track C Prevention Science</vt:lpstr>
      <vt:lpstr>IAS/ANRS Lange/Van Tongeren Prizes for Young Investigators – Annual Prizes: Track D Social, Behavioural and Implementation Science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Joe Entwistle</dc:creator>
  <cp:lastModifiedBy>Gearóid Fitzmaurice</cp:lastModifiedBy>
  <cp:revision>47</cp:revision>
  <cp:lastPrinted>2017-01-16T15:31:13Z</cp:lastPrinted>
  <dcterms:created xsi:type="dcterms:W3CDTF">2017-01-13T09:09:35Z</dcterms:created>
  <dcterms:modified xsi:type="dcterms:W3CDTF">2019-07-23T21:06:42Z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0x01010007DBAA90E22385478969857F2C0C25FE</vt:lpwstr>
  </property>
</Properties>
</file>